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5784" r:id="rId1"/>
  </p:sldMasterIdLst>
  <p:notesMasterIdLst>
    <p:notesMasterId r:id="rId12"/>
  </p:notesMasterIdLst>
  <p:sldIdLst>
    <p:sldId id="256" r:id="rId2"/>
    <p:sldId id="373" r:id="rId3"/>
    <p:sldId id="258" r:id="rId4"/>
    <p:sldId id="380" r:id="rId5"/>
    <p:sldId id="409" r:id="rId6"/>
    <p:sldId id="399" r:id="rId7"/>
    <p:sldId id="398" r:id="rId8"/>
    <p:sldId id="411" r:id="rId9"/>
    <p:sldId id="410" r:id="rId10"/>
    <p:sldId id="40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00A16-F55C-E246-8CDB-6AF9A3231C3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1277A-DDA4-F94D-B1E4-84F29CC01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Preparar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smtClean="0"/>
              <a:t>expresiones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ensayos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1277A-DDA4-F94D-B1E4-84F29CC01E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19B3-BC6D-4E56-93BC-B9B0EF1523FC}" type="datetime1">
              <a:rPr lang="en-US" smtClean="0"/>
              <a:pPr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2FDA-3B88-4E44-B8F8-0F29F15ED81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lang="en-US" smtClean="0"/>
              <a:pPr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401F018-BE46-984B-B9FD-3B1A6E610941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D86A0E2-9ADC-4B45-8BB0-305C7D74B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85" r:id="rId1"/>
    <p:sldLayoutId id="2147485786" r:id="rId2"/>
    <p:sldLayoutId id="2147485787" r:id="rId3"/>
    <p:sldLayoutId id="2147485788" r:id="rId4"/>
    <p:sldLayoutId id="2147485789" r:id="rId5"/>
    <p:sldLayoutId id="2147485790" r:id="rId6"/>
    <p:sldLayoutId id="2147485791" r:id="rId7"/>
    <p:sldLayoutId id="2147485792" r:id="rId8"/>
    <p:sldLayoutId id="2147485793" r:id="rId9"/>
    <p:sldLayoutId id="2147485794" r:id="rId10"/>
    <p:sldLayoutId id="2147485795" r:id="rId11"/>
    <p:sldLayoutId id="2147485796" r:id="rId12"/>
    <p:sldLayoutId id="2147485797" r:id="rId13"/>
    <p:sldLayoutId id="2147485798" r:id="rId14"/>
    <p:sldLayoutId id="2147485799" r:id="rId15"/>
    <p:sldLayoutId id="2147485800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owdoin.edu/~eyepes/newgr/at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679JmMo1Ch8" TargetMode="Externa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454524" y="464686"/>
            <a:ext cx="8266698" cy="144052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111" b="1" dirty="0" smtClean="0">
                <a:latin typeface="Chalkboard"/>
                <a:cs typeface="Chalkboard"/>
              </a:rPr>
              <a:t>Los </a:t>
            </a:r>
            <a:r>
              <a:rPr lang="en-US" sz="2111" b="1" dirty="0" err="1" smtClean="0">
                <a:latin typeface="Chalkboard"/>
                <a:cs typeface="Chalkboard"/>
              </a:rPr>
              <a:t>desafíos</a:t>
            </a:r>
            <a:r>
              <a:rPr lang="en-US" sz="2111" b="1" dirty="0" smtClean="0">
                <a:latin typeface="Chalkboard"/>
                <a:cs typeface="Chalkboard"/>
              </a:rPr>
              <a:t> </a:t>
            </a:r>
            <a:r>
              <a:rPr lang="en-US" sz="2111" b="1" dirty="0" err="1" smtClean="0">
                <a:latin typeface="Chalkboard"/>
                <a:cs typeface="Chalkboard"/>
              </a:rPr>
              <a:t>mundiales</a:t>
            </a:r>
            <a:r>
              <a:rPr lang="en-US" sz="2111" b="1" dirty="0" smtClean="0">
                <a:latin typeface="Chalkboard"/>
                <a:cs typeface="Chalkboard"/>
              </a:rPr>
              <a:t> – el </a:t>
            </a:r>
            <a:r>
              <a:rPr lang="en-US" sz="2111" b="1" dirty="0" err="1" smtClean="0">
                <a:latin typeface="Chalkboard"/>
                <a:cs typeface="Chalkboard"/>
              </a:rPr>
              <a:t>pensamiento</a:t>
            </a:r>
            <a:r>
              <a:rPr lang="en-US" sz="2111" b="1" dirty="0" smtClean="0">
                <a:latin typeface="Chalkboard"/>
                <a:cs typeface="Chalkboard"/>
              </a:rPr>
              <a:t> </a:t>
            </a:r>
            <a:r>
              <a:rPr lang="en-US" sz="2111" b="1" dirty="0" err="1" smtClean="0">
                <a:latin typeface="Chalkboard"/>
                <a:cs typeface="Chalkboard"/>
              </a:rPr>
              <a:t>filosófico</a:t>
            </a:r>
            <a:r>
              <a:rPr lang="en-US" sz="2111" b="1" dirty="0" smtClean="0">
                <a:latin typeface="Chalkboard"/>
                <a:cs typeface="Chalkboard"/>
              </a:rPr>
              <a:t> </a:t>
            </a:r>
            <a:r>
              <a:rPr lang="en-US" sz="2111" b="1" dirty="0" err="1" smtClean="0">
                <a:latin typeface="Chalkboard"/>
                <a:cs typeface="Chalkboard"/>
              </a:rPr>
              <a:t>y</a:t>
            </a:r>
            <a:r>
              <a:rPr lang="en-US" sz="2111" b="1" dirty="0" smtClean="0">
                <a:latin typeface="Chalkboard"/>
                <a:cs typeface="Chalkboard"/>
              </a:rPr>
              <a:t> la </a:t>
            </a:r>
            <a:r>
              <a:rPr lang="en-US" sz="2111" b="1" dirty="0" err="1" smtClean="0">
                <a:latin typeface="Chalkboard"/>
                <a:cs typeface="Chalkboard"/>
              </a:rPr>
              <a:t>religión</a:t>
            </a:r>
            <a:r>
              <a:rPr lang="en-US" sz="2111" dirty="0" smtClean="0">
                <a:latin typeface="Chalkboard"/>
                <a:cs typeface="Chalkboard"/>
              </a:rPr>
              <a:t>	</a:t>
            </a:r>
            <a:r>
              <a:rPr lang="en-US" sz="3200" dirty="0" smtClean="0">
                <a:latin typeface="Chalkboard"/>
                <a:cs typeface="Chalkboard"/>
              </a:rPr>
              <a:t/>
            </a:r>
            <a:br>
              <a:rPr lang="en-US" sz="3200" dirty="0" smtClean="0">
                <a:latin typeface="Chalkboard"/>
                <a:cs typeface="Chalkboard"/>
              </a:rPr>
            </a:br>
            <a:r>
              <a:rPr lang="en-US" sz="3200" dirty="0" err="1" smtClean="0">
                <a:latin typeface="Chalkboard"/>
                <a:cs typeface="Chalkboard"/>
              </a:rPr>
              <a:t>viernes</a:t>
            </a:r>
            <a:r>
              <a:rPr lang="en-US" sz="3200" dirty="0" smtClean="0">
                <a:latin typeface="Chalkboard"/>
                <a:cs typeface="Chalkboard"/>
              </a:rPr>
              <a:t>, el 25 de </a:t>
            </a:r>
            <a:r>
              <a:rPr lang="en-US" sz="3200" dirty="0" err="1" smtClean="0">
                <a:latin typeface="Chalkboard"/>
                <a:cs typeface="Chalkboard"/>
              </a:rPr>
              <a:t>abril</a:t>
            </a:r>
            <a:r>
              <a:rPr lang="en-US" sz="3200" dirty="0" smtClean="0">
                <a:latin typeface="Chalkboard"/>
                <a:cs typeface="Chalkboard"/>
              </a:rPr>
              <a:t> del 2014</a:t>
            </a:r>
            <a:r>
              <a:rPr lang="en-US" sz="3200" dirty="0" smtClean="0">
                <a:solidFill>
                  <a:schemeClr val="tx1"/>
                </a:solidFill>
                <a:latin typeface="Chalkboard"/>
                <a:cs typeface="Chalkboard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halkboard"/>
                <a:cs typeface="Chalkboard"/>
              </a:rPr>
            </a:br>
            <a:r>
              <a:rPr lang="en-US" sz="3200" dirty="0" smtClean="0">
                <a:solidFill>
                  <a:schemeClr val="tx1"/>
                </a:solidFill>
                <a:latin typeface="Chalkboard"/>
                <a:cs typeface="Chalkboard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halkboard"/>
                <a:cs typeface="Chalkboard"/>
              </a:rPr>
            </a:br>
            <a:r>
              <a:rPr lang="en-US" sz="3200" dirty="0" smtClean="0">
                <a:solidFill>
                  <a:schemeClr val="tx1"/>
                </a:solidFill>
                <a:latin typeface="Chalkboard"/>
                <a:cs typeface="Chalkboard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halkboard"/>
                <a:cs typeface="Chalkboard"/>
              </a:rPr>
            </a:br>
            <a:endParaRPr lang="en-US" sz="2400" i="1" dirty="0">
              <a:solidFill>
                <a:schemeClr val="tx1"/>
              </a:solidFill>
              <a:latin typeface="Chalkboard"/>
              <a:cs typeface="Chalkboar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77" y="641419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4524" y="1563689"/>
            <a:ext cx="85290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54524" y="1192132"/>
            <a:ext cx="852905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 smtClean="0"/>
          </a:p>
          <a:p>
            <a:endParaRPr lang="en-US" sz="2200" dirty="0" smtClean="0"/>
          </a:p>
          <a:p>
            <a:endParaRPr lang="en-US" sz="3600" dirty="0" smtClean="0"/>
          </a:p>
          <a:p>
            <a:pPr marL="742950" indent="-742950"/>
            <a:r>
              <a:rPr lang="en-US" sz="3600" dirty="0" smtClean="0"/>
              <a:t>¿</a:t>
            </a:r>
            <a:r>
              <a:rPr lang="en-US" sz="3600" dirty="0" err="1" smtClean="0"/>
              <a:t>Cuáles</a:t>
            </a:r>
            <a:r>
              <a:rPr lang="en-US" sz="3600" dirty="0" smtClean="0"/>
              <a:t> son </a:t>
            </a:r>
            <a:r>
              <a:rPr lang="en-US" sz="3600" dirty="0" err="1" smtClean="0"/>
              <a:t>algunos</a:t>
            </a:r>
            <a:r>
              <a:rPr lang="en-US" sz="3600" dirty="0" smtClean="0"/>
              <a:t> los </a:t>
            </a:r>
            <a:r>
              <a:rPr lang="en-US" sz="3600" dirty="0" err="1" smtClean="0"/>
              <a:t>valores</a:t>
            </a:r>
            <a:r>
              <a:rPr lang="en-US" sz="3600" dirty="0" smtClean="0"/>
              <a:t> </a:t>
            </a:r>
            <a:r>
              <a:rPr lang="en-US" sz="3600" dirty="0" err="1" smtClean="0"/>
              <a:t>principales</a:t>
            </a:r>
            <a:r>
              <a:rPr lang="en-US" sz="3600" dirty="0" smtClean="0"/>
              <a:t> de la </a:t>
            </a:r>
            <a:r>
              <a:rPr lang="en-US" sz="3600" dirty="0" err="1" smtClean="0"/>
              <a:t>religión</a:t>
            </a:r>
            <a:r>
              <a:rPr lang="en-US" sz="3600" dirty="0" smtClean="0"/>
              <a:t> </a:t>
            </a:r>
            <a:r>
              <a:rPr lang="en-US" sz="3600" dirty="0" err="1" smtClean="0"/>
              <a:t>o</a:t>
            </a:r>
            <a:r>
              <a:rPr lang="en-US" sz="3600" dirty="0" smtClean="0"/>
              <a:t> </a:t>
            </a:r>
            <a:r>
              <a:rPr lang="en-US" sz="3600" dirty="0" err="1" smtClean="0"/>
              <a:t>pensamiento</a:t>
            </a:r>
            <a:r>
              <a:rPr lang="en-US" sz="3600" dirty="0" smtClean="0"/>
              <a:t> </a:t>
            </a:r>
            <a:r>
              <a:rPr lang="en-US" sz="3600" dirty="0" err="1" smtClean="0"/>
              <a:t>filosófico</a:t>
            </a:r>
            <a:r>
              <a:rPr lang="en-US" sz="3600" dirty="0" smtClean="0"/>
              <a:t> de 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familia</a:t>
            </a:r>
            <a:r>
              <a:rPr lang="en-US" sz="3600" dirty="0" smtClean="0"/>
              <a:t> </a:t>
            </a:r>
            <a:r>
              <a:rPr lang="en-US" sz="3600" dirty="0" err="1" smtClean="0"/>
              <a:t>y/o</a:t>
            </a:r>
            <a:r>
              <a:rPr lang="en-US" sz="3600" dirty="0" smtClean="0"/>
              <a:t> </a:t>
            </a:r>
            <a:r>
              <a:rPr lang="en-US" sz="3600" dirty="0" err="1" smtClean="0"/>
              <a:t>comunidad</a:t>
            </a:r>
            <a:r>
              <a:rPr lang="en-US" sz="3600" dirty="0" smtClean="0"/>
              <a:t>? </a:t>
            </a:r>
            <a:r>
              <a:rPr lang="en-US" sz="3600" dirty="0" err="1" smtClean="0"/>
              <a:t>Escoge</a:t>
            </a:r>
            <a:r>
              <a:rPr lang="en-US" sz="3600" dirty="0" smtClean="0"/>
              <a:t> </a:t>
            </a:r>
            <a:r>
              <a:rPr lang="en-US" sz="3600" dirty="0" err="1" smtClean="0"/>
              <a:t>tres</a:t>
            </a:r>
            <a:r>
              <a:rPr lang="en-US" sz="3600" dirty="0" smtClean="0"/>
              <a:t> </a:t>
            </a:r>
            <a:r>
              <a:rPr lang="en-US" sz="3600" dirty="0" err="1" smtClean="0"/>
              <a:t>y</a:t>
            </a:r>
            <a:r>
              <a:rPr lang="en-US" sz="3600" dirty="0" smtClean="0"/>
              <a:t> </a:t>
            </a:r>
            <a:r>
              <a:rPr lang="en-US" sz="3600" dirty="0" err="1" smtClean="0"/>
              <a:t>crea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representación</a:t>
            </a:r>
            <a:r>
              <a:rPr lang="en-US" sz="3600" dirty="0" smtClean="0"/>
              <a:t> </a:t>
            </a:r>
            <a:r>
              <a:rPr lang="en-US" sz="3600" dirty="0" err="1" smtClean="0"/>
              <a:t>física</a:t>
            </a:r>
            <a:r>
              <a:rPr lang="en-US" sz="3600" dirty="0" smtClean="0"/>
              <a:t> de </a:t>
            </a:r>
            <a:r>
              <a:rPr lang="en-US" sz="3600" dirty="0" err="1" smtClean="0"/>
              <a:t>ellos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endParaRPr lang="en-US" sz="3600" dirty="0" smtClean="0"/>
          </a:p>
          <a:p>
            <a:pPr marL="742950" indent="-742950">
              <a:buAutoNum type="arabicPeriod"/>
            </a:pP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 </a:t>
            </a:r>
            <a:endParaRPr lang="en-US" sz="2100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53368" y="34089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09284" y="1192132"/>
            <a:ext cx="45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</a:t>
            </a:r>
            <a:r>
              <a:rPr lang="en-US" dirty="0" smtClean="0"/>
              <a:t>º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1759" y="4760088"/>
            <a:ext cx="1377236" cy="142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9938" y="38493"/>
            <a:ext cx="1153639" cy="115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Reflexión</a:t>
            </a:r>
            <a:r>
              <a:rPr lang="en-US" dirty="0" smtClean="0"/>
              <a:t>: </a:t>
            </a:r>
            <a:r>
              <a:rPr lang="en-US" dirty="0" err="1" smtClean="0"/>
              <a:t>sintesis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483" y="2133600"/>
            <a:ext cx="8067768" cy="3992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 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boleto</a:t>
            </a:r>
            <a:r>
              <a:rPr lang="en-US" sz="3600" dirty="0" smtClean="0"/>
              <a:t> de </a:t>
            </a:r>
            <a:r>
              <a:rPr lang="en-US" sz="3600" dirty="0" err="1" smtClean="0"/>
              <a:t>salida</a:t>
            </a:r>
            <a:r>
              <a:rPr lang="en-US" sz="3600" dirty="0" smtClean="0"/>
              <a:t>, </a:t>
            </a:r>
            <a:r>
              <a:rPr lang="en-US" sz="3600" dirty="0" err="1" smtClean="0"/>
              <a:t>escribe</a:t>
            </a:r>
            <a:r>
              <a:rPr lang="en-US" sz="3600" dirty="0" smtClean="0"/>
              <a:t> un </a:t>
            </a:r>
            <a:r>
              <a:rPr lang="en-US" sz="3600" dirty="0" err="1" smtClean="0"/>
              <a:t>ensayo</a:t>
            </a:r>
            <a:r>
              <a:rPr lang="en-US" sz="3600" dirty="0" smtClean="0"/>
              <a:t> </a:t>
            </a:r>
            <a:r>
              <a:rPr lang="en-US" sz="3600" dirty="0" err="1" smtClean="0"/>
              <a:t>corto</a:t>
            </a:r>
            <a:r>
              <a:rPr lang="en-US" sz="3600" dirty="0" smtClean="0"/>
              <a:t> </a:t>
            </a:r>
            <a:r>
              <a:rPr lang="en-US" sz="3600" dirty="0" err="1" smtClean="0"/>
              <a:t>comparando</a:t>
            </a:r>
            <a:r>
              <a:rPr lang="en-US" sz="3600" dirty="0" smtClean="0"/>
              <a:t> </a:t>
            </a:r>
            <a:r>
              <a:rPr lang="en-US" sz="3600" dirty="0" err="1" smtClean="0"/>
              <a:t>y</a:t>
            </a:r>
            <a:r>
              <a:rPr lang="en-US" sz="3600" dirty="0" smtClean="0"/>
              <a:t> </a:t>
            </a:r>
            <a:r>
              <a:rPr lang="en-US" sz="3600" dirty="0" err="1" smtClean="0"/>
              <a:t>contrastando</a:t>
            </a:r>
            <a:r>
              <a:rPr lang="en-US" sz="3600" dirty="0" smtClean="0"/>
              <a:t>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cosmovisiones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hemos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investigado</a:t>
            </a:r>
            <a:r>
              <a:rPr lang="en-US" sz="3600" dirty="0" smtClean="0"/>
              <a:t> </a:t>
            </a:r>
            <a:r>
              <a:rPr lang="en-US" sz="3600" dirty="0" err="1" smtClean="0"/>
              <a:t>hoy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0195" y="5007808"/>
            <a:ext cx="1513295" cy="152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00" y="274638"/>
            <a:ext cx="8169799" cy="113823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Objetivo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: Con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relación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al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pensamiento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filosófico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religión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00" y="1827767"/>
            <a:ext cx="8741300" cy="48017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3784" i="1" dirty="0" smtClean="0">
                <a:latin typeface="Chalkboard"/>
                <a:cs typeface="Chalkboard"/>
              </a:rPr>
              <a:t>Interpretaré y compartiré información sobre la cosmovisión de algunos de los indígenas de los países hispanos</a:t>
            </a:r>
            <a:endParaRPr lang="es-ES_tradnl" sz="3700" b="1" i="1" dirty="0" smtClean="0">
              <a:solidFill>
                <a:srgbClr val="FF6600"/>
              </a:solidFill>
              <a:latin typeface="Chalkboard"/>
              <a:cs typeface="Chalkboard"/>
            </a:endParaRPr>
          </a:p>
          <a:p>
            <a:pPr>
              <a:buNone/>
            </a:pPr>
            <a:r>
              <a:rPr lang="es-ES_tradnl" sz="3100" b="1" i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Deberes:</a:t>
            </a:r>
          </a:p>
          <a:p>
            <a:pPr>
              <a:buNone/>
            </a:pPr>
            <a:r>
              <a:rPr lang="en-US" sz="2900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Gramática</a:t>
            </a:r>
            <a:r>
              <a:rPr lang="en-US" sz="2900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: </a:t>
            </a:r>
            <a:r>
              <a:rPr lang="en-US" sz="2900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Escoger</a:t>
            </a:r>
            <a:r>
              <a:rPr lang="en-US" sz="2900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10 </a:t>
            </a:r>
            <a:r>
              <a:rPr lang="en-US" sz="2900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temas</a:t>
            </a:r>
            <a:r>
              <a:rPr lang="en-US" sz="2900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sz="2900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para</a:t>
            </a:r>
            <a:r>
              <a:rPr lang="en-US" sz="2900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sz="2900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repasar</a:t>
            </a:r>
            <a:r>
              <a:rPr lang="en-US" sz="2900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sz="2900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y</a:t>
            </a:r>
            <a:r>
              <a:rPr lang="en-US" sz="2900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sz="2900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hacer</a:t>
            </a:r>
            <a:r>
              <a:rPr lang="en-US" sz="2900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la </a:t>
            </a:r>
            <a:r>
              <a:rPr lang="en-US" sz="2900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práctica</a:t>
            </a:r>
            <a:r>
              <a:rPr lang="en-US" sz="2900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.</a:t>
            </a:r>
          </a:p>
          <a:p>
            <a:pPr>
              <a:buNone/>
            </a:pPr>
            <a:r>
              <a:rPr lang="en-US" sz="2900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  <a:hlinkClick r:id="rId2"/>
              </a:rPr>
              <a:t>http://www.bowdoin.edu/~eyepes/newgr/ats/</a:t>
            </a:r>
            <a:endParaRPr lang="en-US" sz="2900" b="1" dirty="0" smtClean="0">
              <a:solidFill>
                <a:schemeClr val="accent3">
                  <a:lumMod val="75000"/>
                </a:schemeClr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sz="2900" b="1" dirty="0" smtClean="0">
              <a:solidFill>
                <a:schemeClr val="accent3">
                  <a:lumMod val="75000"/>
                </a:schemeClr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sz="2900" b="1" dirty="0" smtClean="0">
              <a:solidFill>
                <a:schemeClr val="accent3">
                  <a:lumMod val="75000"/>
                </a:schemeClr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sz="2900" b="1" dirty="0" smtClean="0">
              <a:solidFill>
                <a:schemeClr val="accent3">
                  <a:lumMod val="75000"/>
                </a:schemeClr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sz="2162" b="1" dirty="0" smtClean="0">
              <a:solidFill>
                <a:schemeClr val="accent6"/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s-ES_tradnl" sz="2162" b="1" dirty="0" smtClean="0">
              <a:solidFill>
                <a:srgbClr val="FF0000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751" y="2133600"/>
            <a:ext cx="7851500" cy="3992563"/>
          </a:xfrm>
        </p:spPr>
        <p:txBody>
          <a:bodyPr>
            <a:normAutofit/>
          </a:bodyPr>
          <a:lstStyle/>
          <a:p>
            <a:r>
              <a:rPr lang="es-ES_tradnl" dirty="0" smtClean="0"/>
              <a:t>Hablar - reflexión</a:t>
            </a:r>
          </a:p>
          <a:p>
            <a:r>
              <a:rPr lang="es-ES_tradnl" dirty="0" smtClean="0"/>
              <a:t>Objetivo</a:t>
            </a:r>
          </a:p>
          <a:p>
            <a:r>
              <a:rPr lang="es-ES_tradnl" dirty="0" smtClean="0"/>
              <a:t>Lectura y Video</a:t>
            </a:r>
          </a:p>
          <a:p>
            <a:r>
              <a:rPr lang="es-ES_tradnl" dirty="0" smtClean="0"/>
              <a:t>Compartir las religiones</a:t>
            </a:r>
          </a:p>
          <a:p>
            <a:r>
              <a:rPr lang="es-ES_tradnl" dirty="0" smtClean="0"/>
              <a:t>Conclusión</a:t>
            </a:r>
          </a:p>
          <a:p>
            <a:pPr>
              <a:buNone/>
            </a:pPr>
            <a:endParaRPr lang="es-ES_tradnl" dirty="0" smtClean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8851" y="3307785"/>
            <a:ext cx="2266276" cy="203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25678"/>
            <a:ext cx="8183880" cy="1584091"/>
          </a:xfrm>
        </p:spPr>
        <p:txBody>
          <a:bodyPr/>
          <a:lstStyle/>
          <a:p>
            <a:pPr algn="ctr"/>
            <a:r>
              <a:rPr lang="en-US" dirty="0" smtClean="0"/>
              <a:t>Los </a:t>
            </a:r>
            <a:r>
              <a:rPr lang="en-US" dirty="0" err="1" smtClean="0"/>
              <a:t>desafíos</a:t>
            </a:r>
            <a:r>
              <a:rPr lang="en-US" dirty="0" smtClean="0"/>
              <a:t> </a:t>
            </a:r>
            <a:r>
              <a:rPr lang="en-US" dirty="0" err="1" smtClean="0"/>
              <a:t>mundiales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728010"/>
            <a:ext cx="8858250" cy="419766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2920" y="414655"/>
            <a:ext cx="84126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El </a:t>
            </a:r>
            <a:r>
              <a:rPr lang="en-US" sz="3800" dirty="0" err="1" smtClean="0"/>
              <a:t>pensamiento</a:t>
            </a:r>
            <a:r>
              <a:rPr lang="en-US" sz="3800" dirty="0" smtClean="0"/>
              <a:t> </a:t>
            </a:r>
            <a:r>
              <a:rPr lang="en-US" sz="3800" dirty="0" err="1" smtClean="0"/>
              <a:t>filosófico</a:t>
            </a:r>
            <a:r>
              <a:rPr lang="en-US" sz="3800" dirty="0" smtClean="0"/>
              <a:t> </a:t>
            </a:r>
            <a:r>
              <a:rPr lang="en-US" sz="3800" dirty="0" err="1" smtClean="0"/>
              <a:t>y</a:t>
            </a:r>
            <a:r>
              <a:rPr lang="en-US" sz="3800" dirty="0" smtClean="0"/>
              <a:t> la </a:t>
            </a:r>
            <a:r>
              <a:rPr lang="en-US" sz="3800" dirty="0" err="1" smtClean="0"/>
              <a:t>religión</a:t>
            </a:r>
            <a:endParaRPr lang="en-US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285750" y="1710451"/>
            <a:ext cx="84010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i="1" dirty="0" smtClean="0"/>
              <a:t>¿De </a:t>
            </a:r>
            <a:r>
              <a:rPr lang="en-US" sz="2400" b="1" i="1" dirty="0" err="1" smtClean="0"/>
              <a:t>qué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manera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afectan</a:t>
            </a:r>
            <a:r>
              <a:rPr lang="en-US" sz="2400" b="1" i="1" dirty="0" smtClean="0"/>
              <a:t> la </a:t>
            </a:r>
            <a:r>
              <a:rPr lang="en-US" sz="2400" b="1" i="1" dirty="0" err="1" smtClean="0"/>
              <a:t>religión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y</a:t>
            </a:r>
            <a:r>
              <a:rPr lang="en-US" sz="2400" b="1" i="1" dirty="0" smtClean="0"/>
              <a:t> la </a:t>
            </a:r>
            <a:r>
              <a:rPr lang="en-US" sz="2400" b="1" i="1" dirty="0" err="1" smtClean="0"/>
              <a:t>filosofía</a:t>
            </a:r>
            <a:r>
              <a:rPr lang="en-US" sz="2400" b="1" i="1" dirty="0" smtClean="0"/>
              <a:t> a </a:t>
            </a:r>
            <a:r>
              <a:rPr lang="en-US" sz="2400" b="1" i="1" dirty="0" err="1" smtClean="0"/>
              <a:t>las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comunidades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tanto</a:t>
            </a:r>
            <a:r>
              <a:rPr lang="en-US" sz="2400" b="1" i="1" dirty="0" smtClean="0"/>
              <a:t> locales </a:t>
            </a:r>
            <a:r>
              <a:rPr lang="en-US" sz="2400" b="1" i="1" dirty="0" err="1" smtClean="0"/>
              <a:t>como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nacionales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y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mundiales</a:t>
            </a:r>
            <a:r>
              <a:rPr lang="en-US" sz="2400" b="1" i="1" dirty="0" smtClean="0"/>
              <a:t>?</a:t>
            </a:r>
          </a:p>
          <a:p>
            <a:pPr marL="342900" indent="-342900"/>
            <a:endParaRPr lang="en-US" sz="2400" b="1" i="1" dirty="0" smtClean="0"/>
          </a:p>
          <a:p>
            <a:pPr marL="342900" indent="-342900">
              <a:buAutoNum type="arabicPeriod"/>
            </a:pPr>
            <a:r>
              <a:rPr lang="en-US" sz="2400" b="1" i="1" dirty="0" smtClean="0"/>
              <a:t>¿</a:t>
            </a:r>
            <a:r>
              <a:rPr lang="en-US" sz="2400" b="1" i="1" dirty="0" err="1" smtClean="0"/>
              <a:t>Cómo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afectan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las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perspectivas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y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prácticas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religiosas</a:t>
            </a:r>
            <a:r>
              <a:rPr lang="en-US" sz="2400" b="1" i="1" dirty="0" smtClean="0"/>
              <a:t> a la </a:t>
            </a:r>
            <a:r>
              <a:rPr lang="en-US" sz="2400" b="1" i="1" dirty="0" err="1" smtClean="0"/>
              <a:t>vida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diaria</a:t>
            </a:r>
            <a:r>
              <a:rPr lang="en-US" sz="2400" b="1" i="1" dirty="0" smtClean="0"/>
              <a:t>?</a:t>
            </a:r>
          </a:p>
          <a:p>
            <a:pPr marL="342900" indent="-342900">
              <a:buAutoNum type="arabicPeriod"/>
            </a:pPr>
            <a:endParaRPr lang="en-US" sz="2400" b="1" i="1" dirty="0" smtClean="0"/>
          </a:p>
          <a:p>
            <a:pPr marL="342900" indent="-342900">
              <a:buAutoNum type="arabicPeriod"/>
            </a:pPr>
            <a:r>
              <a:rPr lang="en-US" sz="2400" b="1" i="1" dirty="0" smtClean="0"/>
              <a:t>¿</a:t>
            </a:r>
            <a:r>
              <a:rPr lang="en-US" sz="2400" b="1" i="1" dirty="0" err="1" smtClean="0"/>
              <a:t>Cómo</a:t>
            </a:r>
            <a:r>
              <a:rPr lang="en-US" sz="2400" b="1" i="1" dirty="0" smtClean="0"/>
              <a:t> ha </a:t>
            </a:r>
            <a:r>
              <a:rPr lang="en-US" sz="2400" b="1" i="1" dirty="0" err="1" smtClean="0"/>
              <a:t>cambiado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y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cómo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cambiará</a:t>
            </a:r>
            <a:r>
              <a:rPr lang="en-US" sz="2400" b="1" i="1" dirty="0" smtClean="0"/>
              <a:t> en el </a:t>
            </a:r>
            <a:r>
              <a:rPr lang="en-US" sz="2400" b="1" i="1" dirty="0" err="1" smtClean="0"/>
              <a:t>futuro</a:t>
            </a:r>
            <a:r>
              <a:rPr lang="en-US" sz="2400" b="1" i="1" dirty="0" smtClean="0"/>
              <a:t> el panorama de </a:t>
            </a:r>
            <a:r>
              <a:rPr lang="en-US" sz="2400" b="1" i="1" dirty="0" err="1" smtClean="0"/>
              <a:t>las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religiones</a:t>
            </a:r>
            <a:r>
              <a:rPr lang="en-US" sz="2400" b="1" i="1" dirty="0" smtClean="0"/>
              <a:t>?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100" dirty="0" smtClean="0"/>
              <a:t>La </a:t>
            </a:r>
            <a:r>
              <a:rPr lang="en-US" sz="3100" dirty="0" err="1" smtClean="0"/>
              <a:t>cosmovisión</a:t>
            </a:r>
            <a:r>
              <a:rPr lang="en-US" sz="3100" dirty="0" smtClean="0"/>
              <a:t> de </a:t>
            </a:r>
            <a:r>
              <a:rPr lang="en-US" sz="3100" dirty="0" err="1" smtClean="0"/>
              <a:t>Mapuche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317" y="2133600"/>
            <a:ext cx="8015933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Lee el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artículo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y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toma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apuntes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acerca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de la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cosmovisión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de los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mapuche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de Chile. </a:t>
            </a:r>
          </a:p>
          <a:p>
            <a:pPr>
              <a:buNone/>
            </a:pPr>
            <a:endParaRPr lang="en-US" b="1" dirty="0" smtClean="0">
              <a:solidFill>
                <a:schemeClr val="accent3">
                  <a:lumMod val="75000"/>
                </a:schemeClr>
              </a:solidFill>
              <a:latin typeface="Chalkboard"/>
              <a:cs typeface="Chalkboard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1641" y="3630995"/>
            <a:ext cx="2566403" cy="204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100" dirty="0" smtClean="0"/>
              <a:t>La </a:t>
            </a:r>
            <a:r>
              <a:rPr lang="en-US" sz="3100" dirty="0" err="1" smtClean="0"/>
              <a:t>cosmovisión</a:t>
            </a:r>
            <a:r>
              <a:rPr lang="en-US" sz="3100" dirty="0" smtClean="0"/>
              <a:t> de los </a:t>
            </a:r>
            <a:r>
              <a:rPr lang="en-US" sz="3100" dirty="0" err="1" smtClean="0"/>
              <a:t>Kallawayas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317" y="2133600"/>
            <a:ext cx="8015933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Chamanes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y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curanderos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  <a:latin typeface="Chalkboard"/>
              <a:cs typeface="Chalkboard"/>
            </a:endParaRPr>
          </a:p>
          <a:p>
            <a:pPr>
              <a:buNone/>
            </a:pP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Ahora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escucha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el video de los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Kallawayas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y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toma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apuntes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acerca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de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su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historia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y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su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halkboard"/>
                <a:cs typeface="Chalkboard"/>
              </a:rPr>
              <a:t>cosmovisión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b="1" dirty="0" smtClean="0">
              <a:solidFill>
                <a:schemeClr val="accent3">
                  <a:lumMod val="75000"/>
                </a:schemeClr>
              </a:solidFill>
              <a:latin typeface="Chalkboard"/>
              <a:cs typeface="Chalkboard"/>
            </a:endParaRPr>
          </a:p>
          <a:p>
            <a:r>
              <a:rPr lang="en-US" dirty="0" smtClean="0">
                <a:hlinkClick r:id="rId2"/>
              </a:rPr>
              <a:t>http://www.youtube.com/watch?v=679JmMo1Ch8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2048" y="5039162"/>
            <a:ext cx="2833101" cy="1593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cosmovisiones</a:t>
            </a:r>
            <a:r>
              <a:rPr lang="en-US" dirty="0" smtClean="0"/>
              <a:t> de los </a:t>
            </a:r>
            <a:r>
              <a:rPr lang="en-US" dirty="0" err="1" smtClean="0"/>
              <a:t>indígenas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85" y="2133600"/>
            <a:ext cx="8288066" cy="3992563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Compartid</a:t>
            </a:r>
            <a:r>
              <a:rPr lang="en-US" sz="4800" dirty="0" smtClean="0"/>
              <a:t> </a:t>
            </a:r>
            <a:r>
              <a:rPr lang="en-US" sz="4800" dirty="0" err="1" smtClean="0"/>
              <a:t>información</a:t>
            </a:r>
            <a:r>
              <a:rPr lang="en-US" sz="4800" dirty="0" smtClean="0"/>
              <a:t> </a:t>
            </a:r>
            <a:r>
              <a:rPr lang="en-US" sz="4800" dirty="0" err="1" smtClean="0"/>
              <a:t>sobre</a:t>
            </a:r>
            <a:r>
              <a:rPr lang="en-US" sz="4800" dirty="0" smtClean="0"/>
              <a:t> la </a:t>
            </a:r>
            <a:r>
              <a:rPr lang="en-US" sz="4800" dirty="0" err="1" smtClean="0"/>
              <a:t>cosmovisión</a:t>
            </a:r>
            <a:r>
              <a:rPr lang="en-US" sz="4800" dirty="0" smtClean="0"/>
              <a:t> de</a:t>
            </a:r>
            <a:r>
              <a:rPr lang="en-US" sz="4800" dirty="0" smtClean="0"/>
              <a:t> un </a:t>
            </a:r>
            <a:r>
              <a:rPr lang="en-US" sz="4800" dirty="0" err="1" smtClean="0"/>
              <a:t>grupo</a:t>
            </a:r>
            <a:r>
              <a:rPr lang="en-US" sz="4800" dirty="0" smtClean="0"/>
              <a:t> de </a:t>
            </a:r>
            <a:r>
              <a:rPr lang="en-US" sz="4800" dirty="0" err="1" smtClean="0"/>
              <a:t>tu</a:t>
            </a:r>
            <a:r>
              <a:rPr lang="en-US" sz="4800" dirty="0" smtClean="0"/>
              <a:t> </a:t>
            </a:r>
            <a:r>
              <a:rPr lang="en-US" sz="4800" dirty="0" err="1" smtClean="0"/>
              <a:t>país</a:t>
            </a:r>
            <a:r>
              <a:rPr lang="en-US" sz="4800" dirty="0" smtClean="0"/>
              <a:t> </a:t>
            </a:r>
            <a:r>
              <a:rPr lang="en-US" sz="4800" dirty="0" err="1" smtClean="0"/>
              <a:t>y</a:t>
            </a:r>
            <a:r>
              <a:rPr lang="en-US" sz="4800" dirty="0" smtClean="0"/>
              <a:t> </a:t>
            </a:r>
            <a:r>
              <a:rPr lang="en-US" sz="4800" dirty="0" err="1" smtClean="0"/>
              <a:t>apuntad</a:t>
            </a:r>
            <a:r>
              <a:rPr lang="en-US" sz="4800" dirty="0" smtClean="0"/>
              <a:t> </a:t>
            </a:r>
            <a:r>
              <a:rPr lang="en-US" sz="4800" dirty="0" err="1" smtClean="0"/>
              <a:t>información</a:t>
            </a:r>
            <a:r>
              <a:rPr lang="en-US" sz="4800" dirty="0" smtClean="0"/>
              <a:t> de </a:t>
            </a:r>
            <a:r>
              <a:rPr lang="en-US" sz="4800" dirty="0" err="1" smtClean="0"/>
              <a:t>otros</a:t>
            </a:r>
            <a:r>
              <a:rPr lang="en-US" sz="4800" dirty="0" smtClean="0"/>
              <a:t>.</a:t>
            </a:r>
          </a:p>
          <a:p>
            <a:pPr>
              <a:buNone/>
            </a:pPr>
            <a:endParaRPr lang="en-US" sz="4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286" y="4918906"/>
            <a:ext cx="1679527" cy="125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cosmovisiones</a:t>
            </a:r>
            <a:r>
              <a:rPr lang="en-US" dirty="0" smtClean="0"/>
              <a:t> de los </a:t>
            </a:r>
            <a:r>
              <a:rPr lang="en-US" dirty="0" err="1" smtClean="0"/>
              <a:t>indígenas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85" y="2133600"/>
            <a:ext cx="8288066" cy="3992563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Cread</a:t>
            </a:r>
            <a:r>
              <a:rPr lang="en-US" sz="4800" dirty="0" smtClean="0"/>
              <a:t> </a:t>
            </a:r>
            <a:r>
              <a:rPr lang="en-US" sz="4800" dirty="0" err="1" smtClean="0"/>
              <a:t>una</a:t>
            </a:r>
            <a:r>
              <a:rPr lang="en-US" sz="4800" dirty="0" smtClean="0"/>
              <a:t> </a:t>
            </a:r>
            <a:r>
              <a:rPr lang="en-US" sz="4800" dirty="0" err="1" smtClean="0"/>
              <a:t>lista</a:t>
            </a:r>
            <a:r>
              <a:rPr lang="en-US" sz="4800" dirty="0" smtClean="0"/>
              <a:t> de lo </a:t>
            </a:r>
            <a:r>
              <a:rPr lang="en-US" sz="4800" dirty="0" err="1" smtClean="0"/>
              <a:t>que</a:t>
            </a:r>
            <a:r>
              <a:rPr lang="en-US" sz="4800" dirty="0" smtClean="0"/>
              <a:t> </a:t>
            </a:r>
            <a:r>
              <a:rPr lang="en-US" sz="4800" dirty="0" err="1" smtClean="0"/>
              <a:t>tienen</a:t>
            </a:r>
            <a:r>
              <a:rPr lang="en-US" sz="4800" dirty="0" smtClean="0"/>
              <a:t> en </a:t>
            </a:r>
            <a:r>
              <a:rPr lang="en-US" sz="4800" dirty="0" err="1" smtClean="0"/>
              <a:t>com</a:t>
            </a:r>
            <a:r>
              <a:rPr lang="en-US" sz="4800" dirty="0" err="1" smtClean="0"/>
              <a:t>ún</a:t>
            </a:r>
            <a:r>
              <a:rPr lang="en-US" sz="4800" dirty="0" smtClean="0"/>
              <a:t> </a:t>
            </a:r>
            <a:r>
              <a:rPr lang="en-US" sz="4800" dirty="0" err="1" smtClean="0"/>
              <a:t>las</a:t>
            </a:r>
            <a:r>
              <a:rPr lang="en-US" sz="4800" dirty="0" smtClean="0"/>
              <a:t> </a:t>
            </a:r>
            <a:r>
              <a:rPr lang="en-US" sz="4800" dirty="0" err="1" smtClean="0"/>
              <a:t>cosmologías</a:t>
            </a:r>
            <a:r>
              <a:rPr lang="en-US" sz="4800" dirty="0" smtClean="0"/>
              <a:t> </a:t>
            </a:r>
            <a:r>
              <a:rPr lang="en-US" sz="4800" dirty="0" err="1" smtClean="0"/>
              <a:t>y</a:t>
            </a:r>
            <a:r>
              <a:rPr lang="en-US" sz="4800" dirty="0" smtClean="0"/>
              <a:t> </a:t>
            </a:r>
            <a:r>
              <a:rPr lang="en-US" sz="4800" dirty="0" err="1" smtClean="0"/>
              <a:t>cómo</a:t>
            </a:r>
            <a:r>
              <a:rPr lang="en-US" sz="4800" dirty="0" smtClean="0"/>
              <a:t> son </a:t>
            </a:r>
            <a:r>
              <a:rPr lang="en-US" sz="4800" dirty="0" err="1" smtClean="0"/>
              <a:t>diferentes</a:t>
            </a:r>
            <a:r>
              <a:rPr lang="en-US" sz="4800" dirty="0" smtClean="0"/>
              <a:t>.</a:t>
            </a:r>
            <a:endParaRPr lang="en-US" sz="4800" dirty="0" smtClean="0"/>
          </a:p>
          <a:p>
            <a:pPr>
              <a:buNone/>
            </a:pPr>
            <a:endParaRPr lang="en-US" sz="4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286" y="4918906"/>
            <a:ext cx="1679527" cy="125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00" y="274638"/>
            <a:ext cx="8169799" cy="113823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Objetivo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: Con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relación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al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pensamiento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filosófico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religión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00" y="1827767"/>
            <a:ext cx="8741300" cy="48017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3784" i="1" dirty="0" smtClean="0">
                <a:latin typeface="Chalkboard"/>
                <a:cs typeface="Chalkboard"/>
              </a:rPr>
              <a:t>Interpretaré y compartiré información sobre la cosmovisión de algunos de los indígenas de los países hispanos</a:t>
            </a:r>
            <a:endParaRPr lang="es-ES_tradnl" sz="3700" b="1" i="1" dirty="0" smtClean="0">
              <a:solidFill>
                <a:srgbClr val="FF6600"/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sz="2900" b="1" dirty="0" smtClean="0">
              <a:solidFill>
                <a:schemeClr val="accent3">
                  <a:lumMod val="75000"/>
                </a:schemeClr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sz="2900" b="1" dirty="0" smtClean="0">
              <a:solidFill>
                <a:schemeClr val="accent3">
                  <a:lumMod val="75000"/>
                </a:schemeClr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sz="2900" b="1" dirty="0" smtClean="0">
              <a:solidFill>
                <a:schemeClr val="accent3">
                  <a:lumMod val="75000"/>
                </a:schemeClr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sz="2162" b="1" dirty="0" smtClean="0">
              <a:solidFill>
                <a:schemeClr val="accent6"/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s-ES_tradnl" sz="2162" b="1" dirty="0" smtClean="0">
              <a:solidFill>
                <a:srgbClr val="FF0000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15844</TotalTime>
  <Words>337</Words>
  <Application>Microsoft Macintosh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Spectrum</vt:lpstr>
      <vt:lpstr>Los desafíos mundiales – el pensamiento filosófico y la religión  viernes, el 25 de abril del 2014   </vt:lpstr>
      <vt:lpstr>Objetivo: Con relación al pensamiento filosófico y la religión</vt:lpstr>
      <vt:lpstr>Agenda</vt:lpstr>
      <vt:lpstr>Los desafíos mundiales </vt:lpstr>
      <vt:lpstr>La cosmovisión de Mapuche</vt:lpstr>
      <vt:lpstr>La cosmovisión de los Kallawayas</vt:lpstr>
      <vt:lpstr>Las cosmovisiones de los indígenas</vt:lpstr>
      <vt:lpstr>Las cosmovisiones de los indígenas</vt:lpstr>
      <vt:lpstr>Objetivo: Con relación al pensamiento filosófico y la religión</vt:lpstr>
      <vt:lpstr>Reflexión: sintesis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LAS IDENTIDADES PERSONALES Y PUBLICAS Martes, el tres de septiembre del dos mil trece</dc:title>
  <dc:creator>Howard County Administrator</dc:creator>
  <cp:lastModifiedBy>Howard County Administrator</cp:lastModifiedBy>
  <cp:revision>272</cp:revision>
  <cp:lastPrinted>2014-04-25T13:24:30Z</cp:lastPrinted>
  <dcterms:created xsi:type="dcterms:W3CDTF">2014-04-25T11:33:06Z</dcterms:created>
  <dcterms:modified xsi:type="dcterms:W3CDTF">2014-04-25T14:34:02Z</dcterms:modified>
</cp:coreProperties>
</file>